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lvl1pPr>
      <a:defRPr sz="1200">
        <a:latin typeface="Calibri"/>
        <a:ea typeface="Calibri"/>
        <a:cs typeface="Calibri"/>
        <a:sym typeface="Calibri"/>
      </a:defRPr>
    </a:lvl1pPr>
    <a:lvl2pPr indent="457200">
      <a:defRPr sz="1200">
        <a:latin typeface="Calibri"/>
        <a:ea typeface="Calibri"/>
        <a:cs typeface="Calibri"/>
        <a:sym typeface="Calibri"/>
      </a:defRPr>
    </a:lvl2pPr>
    <a:lvl3pPr indent="914400">
      <a:defRPr sz="1200">
        <a:latin typeface="Calibri"/>
        <a:ea typeface="Calibri"/>
        <a:cs typeface="Calibri"/>
        <a:sym typeface="Calibri"/>
      </a:defRPr>
    </a:lvl3pPr>
    <a:lvl4pPr indent="1371600">
      <a:defRPr sz="1200">
        <a:latin typeface="Calibri"/>
        <a:ea typeface="Calibri"/>
        <a:cs typeface="Calibri"/>
        <a:sym typeface="Calibri"/>
      </a:defRPr>
    </a:lvl4pPr>
    <a:lvl5pPr indent="1828800">
      <a:defRPr sz="1200">
        <a:latin typeface="Calibri"/>
        <a:ea typeface="Calibri"/>
        <a:cs typeface="Calibri"/>
        <a:sym typeface="Calibri"/>
      </a:defRPr>
    </a:lvl5pPr>
    <a:lvl6pPr indent="2286000">
      <a:defRPr sz="1200">
        <a:latin typeface="Calibri"/>
        <a:ea typeface="Calibri"/>
        <a:cs typeface="Calibri"/>
        <a:sym typeface="Calibri"/>
      </a:defRPr>
    </a:lvl6pPr>
    <a:lvl7pPr indent="2743200">
      <a:defRPr sz="1200">
        <a:latin typeface="Calibri"/>
        <a:ea typeface="Calibri"/>
        <a:cs typeface="Calibri"/>
        <a:sym typeface="Calibri"/>
      </a:defRPr>
    </a:lvl7pPr>
    <a:lvl8pPr indent="3200400">
      <a:defRPr sz="1200">
        <a:latin typeface="Calibri"/>
        <a:ea typeface="Calibri"/>
        <a:cs typeface="Calibri"/>
        <a:sym typeface="Calibri"/>
      </a:defRPr>
    </a:lvl8pPr>
    <a:lvl9pPr indent="3657600">
      <a:defRPr sz="1200"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B9BD5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5A5A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0AD47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B9BD5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7" name="Shape 4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0" name="Shape 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latin typeface="Calibri"/>
                <a:ea typeface="Calibri"/>
                <a:cs typeface="Calibri"/>
                <a:sym typeface="Calibri"/>
              </a:rPr>
              <a:t>Ask audience to come up with examples.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latin typeface="Calibri"/>
                <a:ea typeface="Calibri"/>
                <a:cs typeface="Calibri"/>
                <a:sym typeface="Calibri"/>
              </a:rPr>
              <a:t>Reference Growing Pains episode where Mike worked at fast food restaurant with Colossal and “Woah” sizes.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1524000" y="0"/>
            <a:ext cx="9144000" cy="35099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 sz="1800"/>
            </a:pPr>
            <a:r>
              <a:rPr sz="6000"/>
              <a:t>Click to edit Master title style</a:t>
            </a: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1524000" y="3602037"/>
            <a:ext cx="9144000" cy="32559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</a:lstStyle>
          <a:p>
            <a:pPr lvl="0">
              <a:defRPr sz="1800"/>
            </a:pPr>
            <a:r>
              <a:rPr sz="2400"/>
              <a:t>Click to edit Master subtitle style</a:t>
            </a: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8724900" y="0"/>
            <a:ext cx="2628900" cy="654208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838200" y="365125"/>
            <a:ext cx="7734300" cy="64928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831850" y="0"/>
            <a:ext cx="10515600" cy="4562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Click to edit Master title style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831850" y="4589462"/>
            <a:ext cx="10515600" cy="226853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888888"/>
                </a:solidFill>
              </a:rPr>
              <a:t>Click to edit Master text styles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838200" y="1825625"/>
            <a:ext cx="51816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</a:lstStyle>
          <a:p>
            <a:pPr lvl="0">
              <a:defRPr b="0" sz="1800"/>
            </a:pPr>
            <a:r>
              <a:rPr b="1" sz="2400"/>
              <a:t>Click to edit Master text styles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839787" y="0"/>
            <a:ext cx="3932239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Click to edit Master title style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5183187" y="987425"/>
            <a:ext cx="6172201" cy="587057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 lvl="0">
              <a:defRPr sz="1800"/>
            </a:pPr>
            <a:r>
              <a:rPr sz="3200"/>
              <a:t>Click to edit Master text styles</a:t>
            </a:r>
            <a:endParaRPr sz="3200"/>
          </a:p>
          <a:p>
            <a:pPr lvl="1">
              <a:defRPr sz="1800"/>
            </a:pPr>
            <a:r>
              <a:rPr sz="3200"/>
              <a:t>Second level</a:t>
            </a:r>
            <a:endParaRPr sz="3200"/>
          </a:p>
          <a:p>
            <a:pPr lvl="2">
              <a:defRPr sz="1800"/>
            </a:pPr>
            <a:r>
              <a:rPr sz="3200"/>
              <a:t>Third level</a:t>
            </a:r>
            <a:endParaRPr sz="3200"/>
          </a:p>
          <a:p>
            <a:pPr lvl="3">
              <a:defRPr sz="1800"/>
            </a:pPr>
            <a:r>
              <a:rPr sz="3200"/>
              <a:t>Fourth level</a:t>
            </a:r>
            <a:endParaRPr sz="3200"/>
          </a:p>
          <a:p>
            <a:pPr lvl="4">
              <a:defRPr sz="1800"/>
            </a:pPr>
            <a:r>
              <a:rPr sz="3200"/>
              <a:t>Fifth level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839787" y="0"/>
            <a:ext cx="3932239" cy="2057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Click to edit Master title style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839787" y="2057400"/>
            <a:ext cx="3932239" cy="4800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</a:lstStyle>
          <a:p>
            <a:pPr lvl="0">
              <a:defRPr sz="1800"/>
            </a:pPr>
            <a:r>
              <a:rPr sz="1600"/>
              <a:t>Click to edit Master text styles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838200" y="230187"/>
            <a:ext cx="10515600" cy="159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lvl="0">
              <a:defRPr sz="1800"/>
            </a:pPr>
            <a:r>
              <a:rPr sz="4400"/>
              <a:t>Click to edit Master title style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838200" y="1825625"/>
            <a:ext cx="10515600" cy="503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/>
            </a:pPr>
            <a:r>
              <a:rPr sz="2800"/>
              <a:t>Click to edit Master text styles</a:t>
            </a:r>
            <a:endParaRPr sz="2800"/>
          </a:p>
          <a:p>
            <a:pPr lvl="1">
              <a:defRPr sz="1800"/>
            </a:pPr>
            <a:r>
              <a:rPr sz="2800"/>
              <a:t>Second level</a:t>
            </a:r>
            <a:endParaRPr sz="2800"/>
          </a:p>
          <a:p>
            <a:pPr lvl="2">
              <a:defRPr sz="1800"/>
            </a:pPr>
            <a:r>
              <a:rPr sz="2800"/>
              <a:t>Third level</a:t>
            </a:r>
            <a:endParaRPr sz="2800"/>
          </a:p>
          <a:p>
            <a:pPr lvl="3">
              <a:defRPr sz="1800"/>
            </a:pPr>
            <a:r>
              <a:rPr sz="2800"/>
              <a:t>Fourth level</a:t>
            </a:r>
            <a:endParaRPr sz="2800"/>
          </a:p>
          <a:p>
            <a:pPr lvl="4">
              <a:defRPr sz="1800"/>
            </a:pPr>
            <a:r>
              <a:rPr sz="2800"/>
              <a:t>Fifth level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610600" y="6404292"/>
            <a:ext cx="2743200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 advClick="1"/>
  <p:txStyles>
    <p:titleStyle>
      <a:lvl1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1pPr>
      <a:lvl2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2pPr>
      <a:lvl3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3pPr>
      <a:lvl4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4pPr>
      <a:lvl5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5pPr>
      <a:lvl6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6pPr>
      <a:lvl7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7pPr>
      <a:lvl8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8pPr>
      <a:lvl9pPr>
        <a:lnSpc>
          <a:spcPct val="90000"/>
        </a:lnSpc>
        <a:defRPr sz="4400"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indent="-228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1pPr>
      <a:lvl2pPr marL="723900" indent="-2667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2pPr>
      <a:lvl3pPr marL="1234439" indent="-320039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3pPr>
      <a:lvl4pPr marL="1727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4pPr>
      <a:lvl5pPr marL="21844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5pPr>
      <a:lvl6pPr marL="26416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6pPr>
      <a:lvl7pPr marL="30988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7pPr>
      <a:lvl8pPr marL="35560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8pPr>
      <a:lvl9pPr marL="4013200" indent="-355600">
        <a:lnSpc>
          <a:spcPct val="90000"/>
        </a:lnSpc>
        <a:spcBef>
          <a:spcPts val="1000"/>
        </a:spcBef>
        <a:buSzPct val="100000"/>
        <a:buFont typeface="Arial"/>
        <a:buChar char="•"/>
        <a:defRPr sz="28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RileyMajor.com" TargetMode="External"/><Relationship Id="rId3" Type="http://schemas.openxmlformats.org/officeDocument/2006/relationships/hyperlink" Target="mailto:PASSMN@RileyMajor.com" TargetMode="External"/><Relationship Id="rId4" Type="http://schemas.openxmlformats.org/officeDocument/2006/relationships/hyperlink" Target="http://www.linkedin.com/in/rileymajor/" TargetMode="External"/><Relationship Id="rId5" Type="http://schemas.openxmlformats.org/officeDocument/2006/relationships/hyperlink" Target="http://www.mfscorporate.com/" TargetMode="External"/><Relationship Id="rId6" Type="http://schemas.openxmlformats.org/officeDocument/2006/relationships/hyperlink" Target="http://mnssug.org" TargetMode="External"/><Relationship Id="rId7" Type="http://schemas.openxmlformats.org/officeDocument/2006/relationships/image" Target="../media/image15.jpeg"/><Relationship Id="rId8" Type="http://schemas.openxmlformats.org/officeDocument/2006/relationships/image" Target="../media/image1.png"/><Relationship Id="rId9" Type="http://schemas.openxmlformats.org/officeDocument/2006/relationships/image" Target="../media/image2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flickr.com/photos/snugglepup/3741073220" TargetMode="External"/><Relationship Id="rId3" Type="http://schemas.openxmlformats.org/officeDocument/2006/relationships/hyperlink" Target="https://www.flickr.com/photos/benchan/4771478057" TargetMode="External"/><Relationship Id="rId4" Type="http://schemas.openxmlformats.org/officeDocument/2006/relationships/hyperlink" Target="https://www.flickr.com/photos/tantek/272706097" TargetMode="External"/><Relationship Id="rId5" Type="http://schemas.openxmlformats.org/officeDocument/2006/relationships/hyperlink" Target="https://www.flickr.com/photos/practicalowl/1185217331" TargetMode="External"/><Relationship Id="rId6" Type="http://schemas.openxmlformats.org/officeDocument/2006/relationships/hyperlink" Target="https://www.flickr.com/photos/kalexanderson/6163134201" TargetMode="External"/><Relationship Id="rId7" Type="http://schemas.openxmlformats.org/officeDocument/2006/relationships/hyperlink" Target="https://www.flickr.com/photos/t_buchtele/3422507814" TargetMode="External"/><Relationship Id="rId8" Type="http://schemas.openxmlformats.org/officeDocument/2006/relationships/hyperlink" Target="https://www.flickr.com/photos/vernhart/1143920492" TargetMode="External"/><Relationship Id="rId9" Type="http://schemas.openxmlformats.org/officeDocument/2006/relationships/hyperlink" Target="https://www.flickr.com/photos/hermida/608166432" TargetMode="External"/><Relationship Id="rId10" Type="http://schemas.openxmlformats.org/officeDocument/2006/relationships/hyperlink" Target="https://www.flickr.com/photos/dianasch/15963239265" TargetMode="Externa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flickr.com/photos/jeffkrause/14730139972" TargetMode="External"/><Relationship Id="rId3" Type="http://schemas.openxmlformats.org/officeDocument/2006/relationships/hyperlink" Target="https://www.flickr.com/photos/jurvetson/16620787618" TargetMode="External"/><Relationship Id="rId4" Type="http://schemas.openxmlformats.org/officeDocument/2006/relationships/hyperlink" Target="https://www.flickr.com/photos/vancityscapes/2499792217" TargetMode="External"/><Relationship Id="rId5" Type="http://schemas.openxmlformats.org/officeDocument/2006/relationships/hyperlink" Target="https://www.flickr.com/photos/dominiquegodbout/5180502739" TargetMode="Externa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sqlsaturday.com/387/Sessions/Details.aspx?sid=21735" TargetMode="External"/><Relationship Id="rId3" Type="http://schemas.openxmlformats.org/officeDocument/2006/relationships/hyperlink" Target="http://www.o4sr.org/publications/pf_v4n3/PiUnderground.htm" TargetMode="External"/><Relationship Id="rId4" Type="http://schemas.openxmlformats.org/officeDocument/2006/relationships/hyperlink" Target="http://fox.sqlpass.org/" TargetMode="External"/><Relationship Id="rId5" Type="http://schemas.openxmlformats.org/officeDocument/2006/relationships/hyperlink" Target="http://www.madpass.org/" TargetMode="External"/><Relationship Id="rId6" Type="http://schemas.openxmlformats.org/officeDocument/2006/relationships/hyperlink" Target="http://wisconsinbi.sqlpass.org/" TargetMode="External"/><Relationship Id="rId7" Type="http://schemas.openxmlformats.org/officeDocument/2006/relationships/hyperlink" Target="http://westwisc.sqlpass.org/" TargetMode="External"/><Relationship Id="rId8" Type="http://schemas.openxmlformats.org/officeDocument/2006/relationships/hyperlink" Target="http://wisconsin.sqlpass.org/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234174" y="0"/>
            <a:ext cx="11496910" cy="331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FFFFFF"/>
                </a:solidFill>
              </a:rPr>
              <a:t>Pseudo-Constants in SQL</a:t>
            </a:r>
          </a:p>
        </p:txBody>
      </p:sp>
      <p:sp>
        <p:nvSpPr>
          <p:cNvPr id="50" name="Shape 50"/>
          <p:cNvSpPr/>
          <p:nvPr/>
        </p:nvSpPr>
        <p:spPr>
          <a:xfrm>
            <a:off x="267627" y="5072896"/>
            <a:ext cx="9400480" cy="170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FFFFFF"/>
                </a:solidFill>
              </a:rPr>
              <a:t>@RileyMajor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85" name="Shape 85"/>
          <p:cNvSpPr/>
          <p:nvPr/>
        </p:nvSpPr>
        <p:spPr>
          <a:xfrm>
            <a:off x="407439" y="1731674"/>
            <a:ext cx="6400563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Let’s dive in…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88" name="Shape 88"/>
          <p:cNvSpPr/>
          <p:nvPr/>
        </p:nvSpPr>
        <p:spPr>
          <a:xfrm>
            <a:off x="117223" y="124321"/>
            <a:ext cx="8100676" cy="1272541"/>
          </a:xfrm>
          <a:prstGeom prst="rect">
            <a:avLst/>
          </a:prstGeom>
          <a:solidFill>
            <a:srgbClr val="000000">
              <a:alpha val="2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Pseudo-Constants</a:t>
            </a:r>
          </a:p>
        </p:txBody>
      </p:sp>
      <p:sp>
        <p:nvSpPr>
          <p:cNvPr id="89" name="Shape 89"/>
          <p:cNvSpPr/>
          <p:nvPr/>
        </p:nvSpPr>
        <p:spPr>
          <a:xfrm>
            <a:off x="4508785" y="2930244"/>
            <a:ext cx="4439414" cy="2479041"/>
          </a:xfrm>
          <a:prstGeom prst="rect">
            <a:avLst/>
          </a:prstGeom>
          <a:solidFill>
            <a:srgbClr val="000000">
              <a:alpha val="66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000">
                <a:solidFill>
                  <a:srgbClr val="FFFFFF"/>
                </a:solidFill>
              </a:rPr>
              <a:t>Inline Table-Valued User Defined Functions with a Column Per Value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Num" sz="quarter" idx="2"/>
          </p:nvPr>
        </p:nvSpPr>
        <p:spPr>
          <a:xfrm>
            <a:off x="8766870" y="7074023"/>
            <a:ext cx="274320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92" name="Shape 92"/>
          <p:cNvSpPr/>
          <p:nvPr/>
        </p:nvSpPr>
        <p:spPr>
          <a:xfrm>
            <a:off x="6055502" y="3964110"/>
            <a:ext cx="39353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lvl="0"/>
          </a:p>
        </p:txBody>
      </p:sp>
      <p:sp>
        <p:nvSpPr>
          <p:cNvPr id="93" name="Shape 93"/>
          <p:cNvSpPr/>
          <p:nvPr/>
        </p:nvSpPr>
        <p:spPr>
          <a:xfrm>
            <a:off x="2074691" y="541253"/>
            <a:ext cx="8575499" cy="1615441"/>
          </a:xfrm>
          <a:prstGeom prst="rect">
            <a:avLst/>
          </a:prstGeom>
          <a:solidFill>
            <a:srgbClr val="FFFFFF">
              <a:alpha val="73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defTabSz="457200">
              <a:defRPr sz="1800"/>
            </a:pPr>
            <a:r>
              <a:rPr sz="2500">
                <a:solidFill>
                  <a:srgbClr val="0433FF"/>
                </a:solidFill>
                <a:latin typeface="+mn-lt"/>
                <a:ea typeface="+mn-ea"/>
                <a:cs typeface="+mn-cs"/>
                <a:sym typeface="Helvetica"/>
              </a:rPr>
              <a:t>SELECT			*</a:t>
            </a:r>
            <a:endParaRPr sz="2500">
              <a:solidFill>
                <a:srgbClr val="0433FF"/>
              </a:solidFill>
              <a:latin typeface="+mn-lt"/>
              <a:ea typeface="+mn-ea"/>
              <a:cs typeface="+mn-cs"/>
              <a:sym typeface="Helvetica"/>
            </a:endParaRPr>
          </a:p>
          <a:p>
            <a:pPr lvl="0" defTabSz="457200">
              <a:defRPr sz="1800"/>
            </a:pPr>
            <a:r>
              <a:rPr sz="2500">
                <a:solidFill>
                  <a:srgbClr val="0433FF"/>
                </a:solidFill>
                <a:latin typeface="+mn-lt"/>
                <a:ea typeface="+mn-ea"/>
                <a:cs typeface="+mn-cs"/>
                <a:sym typeface="Helvetica"/>
              </a:rPr>
              <a:t>FROM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			dbo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.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CalcConstOrderStatuses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()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 os</a:t>
            </a:r>
            <a:endParaRPr sz="2500">
              <a:latin typeface="+mn-lt"/>
              <a:ea typeface="+mn-ea"/>
              <a:cs typeface="+mn-cs"/>
              <a:sym typeface="Helvetica"/>
            </a:endParaRPr>
          </a:p>
          <a:p>
            <a:pPr lvl="0" defTabSz="457200">
              <a:defRPr sz="1800"/>
            </a:pP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CROSS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JOIN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	Orders </a:t>
            </a:r>
            <a:r>
              <a:rPr sz="2500">
                <a:solidFill>
                  <a:srgbClr val="0433FF"/>
                </a:solidFill>
                <a:latin typeface="+mn-lt"/>
                <a:ea typeface="+mn-ea"/>
                <a:cs typeface="+mn-cs"/>
                <a:sym typeface="Helvetica"/>
              </a:rPr>
              <a:t>AS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 o</a:t>
            </a:r>
            <a:endParaRPr sz="2500">
              <a:latin typeface="+mn-lt"/>
              <a:ea typeface="+mn-ea"/>
              <a:cs typeface="+mn-cs"/>
              <a:sym typeface="Helvetica"/>
            </a:endParaRPr>
          </a:p>
          <a:p>
            <a:pPr lvl="0" defTabSz="457200">
              <a:defRPr sz="1800"/>
            </a:pPr>
            <a:r>
              <a:rPr sz="2500">
                <a:solidFill>
                  <a:srgbClr val="0433FF"/>
                </a:solidFill>
                <a:latin typeface="+mn-lt"/>
                <a:ea typeface="+mn-ea"/>
                <a:cs typeface="+mn-cs"/>
                <a:sym typeface="Helvetica"/>
              </a:rPr>
              <a:t>WHERE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			o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.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OrderStatusID 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= os.</a:t>
            </a:r>
            <a:r>
              <a:rPr sz="2500">
                <a:latin typeface="+mn-lt"/>
                <a:ea typeface="+mn-ea"/>
                <a:cs typeface="+mn-cs"/>
                <a:sym typeface="Helvetica"/>
              </a:rPr>
              <a:t>OrderStatusAssigned</a:t>
            </a:r>
            <a:r>
              <a:rPr sz="250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;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4940914" y="1208731"/>
            <a:ext cx="7402753" cy="3075941"/>
          </a:xfrm>
          <a:prstGeom prst="rect">
            <a:avLst/>
          </a:prstGeom>
          <a:solidFill>
            <a:srgbClr val="FFFFFF">
              <a:alpha val="93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300789" indent="-300789">
              <a:buSzPct val="100000"/>
              <a:buChar char="•"/>
              <a:defRPr sz="1800"/>
            </a:pPr>
            <a:r>
              <a:rPr sz="4000"/>
              <a:t>Ad-Hoc SQL</a:t>
            </a:r>
            <a:endParaRPr sz="4000"/>
          </a:p>
          <a:p>
            <a:pPr lvl="0" marL="300789" indent="-300789">
              <a:buSzPct val="100000"/>
              <a:buChar char="•"/>
              <a:defRPr sz="1800"/>
            </a:pPr>
            <a:r>
              <a:rPr sz="4000"/>
              <a:t>Stored Procedures</a:t>
            </a:r>
            <a:endParaRPr sz="4000"/>
          </a:p>
          <a:p>
            <a:pPr lvl="0" marL="300789" indent="-300789">
              <a:buSzPct val="100000"/>
              <a:buChar char="•"/>
              <a:defRPr sz="1800"/>
            </a:pPr>
            <a:r>
              <a:rPr sz="4000"/>
              <a:t>Views</a:t>
            </a:r>
            <a:endParaRPr sz="4000"/>
          </a:p>
          <a:p>
            <a:pPr lvl="0" marL="300789" indent="-300789">
              <a:buSzPct val="100000"/>
              <a:buChar char="•"/>
              <a:defRPr sz="1800"/>
            </a:pPr>
            <a:r>
              <a:rPr sz="4000"/>
              <a:t>User-Defined Functions</a:t>
            </a:r>
            <a:endParaRPr sz="4000"/>
          </a:p>
          <a:p>
            <a:pPr lvl="0" marL="300789" indent="-300789">
              <a:buSzPct val="100000"/>
              <a:buChar char="•"/>
              <a:defRPr sz="1800"/>
            </a:pPr>
            <a:r>
              <a:rPr sz="4000"/>
              <a:t>Persisted Calculated Columns</a:t>
            </a:r>
          </a:p>
        </p:txBody>
      </p:sp>
      <p:sp>
        <p:nvSpPr>
          <p:cNvPr id="96" name="Shape 96"/>
          <p:cNvSpPr/>
          <p:nvPr/>
        </p:nvSpPr>
        <p:spPr>
          <a:xfrm>
            <a:off x="5067686" y="-55825"/>
            <a:ext cx="7149209" cy="1272541"/>
          </a:xfrm>
          <a:prstGeom prst="rect">
            <a:avLst/>
          </a:prstGeom>
          <a:solidFill>
            <a:srgbClr val="FFFFFF">
              <a:alpha val="93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Apply Liberally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99" name="Shape 99"/>
          <p:cNvSpPr/>
          <p:nvPr/>
        </p:nvSpPr>
        <p:spPr>
          <a:xfrm>
            <a:off x="143048" y="310562"/>
            <a:ext cx="6361247" cy="967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Do not take with…</a:t>
            </a:r>
          </a:p>
        </p:txBody>
      </p:sp>
      <p:sp>
        <p:nvSpPr>
          <p:cNvPr id="100" name="Shape 100"/>
          <p:cNvSpPr/>
          <p:nvPr/>
        </p:nvSpPr>
        <p:spPr>
          <a:xfrm>
            <a:off x="6807978" y="461057"/>
            <a:ext cx="5201199" cy="188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Filtered Indexes</a:t>
            </a:r>
            <a:endParaRPr sz="4000"/>
          </a:p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Indexed Views</a:t>
            </a:r>
            <a:endParaRPr sz="4000"/>
          </a:p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OPTIMIZE FOR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127646" y="292606"/>
            <a:ext cx="6825991" cy="6365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defRPr sz="1800"/>
            </a:pPr>
            <a:r>
              <a:rPr sz="3300"/>
              <a:t>Riley Wheeler Major</a:t>
            </a:r>
            <a:endParaRPr sz="3300"/>
          </a:p>
          <a:p>
            <a:pPr lvl="0">
              <a:defRPr sz="1800"/>
            </a:pPr>
            <a:endParaRPr sz="3300"/>
          </a:p>
          <a:p>
            <a:pPr lvl="0">
              <a:defRPr sz="1800"/>
            </a:pPr>
            <a:r>
              <a:rPr sz="3300"/>
              <a:t>@RileyMajor</a:t>
            </a:r>
            <a:endParaRPr sz="3300"/>
          </a:p>
          <a:p>
            <a:pPr lvl="0">
              <a:defRPr sz="1800"/>
            </a:pPr>
            <a:r>
              <a:rPr sz="33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RileyMajor.com</a:t>
            </a:r>
            <a:endParaRPr sz="3300"/>
          </a:p>
          <a:p>
            <a:pPr lvl="0">
              <a:defRPr sz="1800"/>
            </a:pPr>
            <a:r>
              <a:rPr sz="3300">
                <a:hlinkClick r:id="rId3" invalidUrl="" action="" tgtFrame="" tooltip="" history="1" highlightClick="0" endSnd="0"/>
              </a:rPr>
              <a:t>PASSMN@RileyMajor.com</a:t>
            </a:r>
            <a:endParaRPr sz="3300"/>
          </a:p>
          <a:p>
            <a:pPr lvl="0">
              <a:defRPr sz="1800"/>
            </a:pPr>
            <a:r>
              <a:rPr sz="3300">
                <a:hlinkClick r:id="rId4" invalidUrl="" action="" tgtFrame="" tooltip="" history="1" highlightClick="0" endSnd="0"/>
              </a:rPr>
              <a:t>www.linkedin.com/in/rileymajor</a:t>
            </a:r>
            <a:r>
              <a:rPr sz="3300">
                <a:hlinkClick r:id="rId4" invalidUrl="" action="" tgtFrame="" tooltip="" history="1" highlightClick="0" endSnd="0"/>
              </a:rPr>
              <a:t>/</a:t>
            </a:r>
            <a:endParaRPr sz="3300"/>
          </a:p>
          <a:p>
            <a:pPr lvl="0">
              <a:defRPr sz="1800"/>
            </a:pPr>
            <a:endParaRPr sz="3300"/>
          </a:p>
          <a:p>
            <a:pPr lvl="0">
              <a:defRPr sz="1800"/>
            </a:pPr>
            <a:r>
              <a:rPr sz="3300"/>
              <a:t>Enterprise Architect</a:t>
            </a:r>
            <a:endParaRPr sz="3300"/>
          </a:p>
          <a:p>
            <a:pPr lvl="0">
              <a:defRPr sz="1800"/>
            </a:pPr>
            <a:r>
              <a:rPr sz="3300"/>
              <a:t>Manna Freight Systems, Inc.</a:t>
            </a:r>
            <a:endParaRPr sz="3300"/>
          </a:p>
          <a:p>
            <a:pPr lvl="0">
              <a:defRPr sz="1800"/>
            </a:pPr>
            <a:r>
              <a:rPr sz="33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www.MFSCorporate.com</a:t>
            </a:r>
            <a:endParaRPr sz="3300"/>
          </a:p>
          <a:p>
            <a:pPr lvl="0">
              <a:defRPr sz="1800"/>
            </a:pPr>
            <a:endParaRPr sz="3300"/>
          </a:p>
          <a:p>
            <a:pPr lvl="0">
              <a:defRPr sz="1800"/>
            </a:pPr>
            <a:r>
              <a:rPr sz="3300"/>
              <a:t>Director of Technology, PASSMN</a:t>
            </a:r>
            <a:endParaRPr sz="3300"/>
          </a:p>
          <a:p>
            <a:pPr lvl="0">
              <a:defRPr sz="1800"/>
            </a:pPr>
            <a:r>
              <a:rPr sz="33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 invalidUrl="" action="" tgtFrame="" tooltip="" history="1" highlightClick="0" endSnd="0"/>
              </a:rPr>
              <a:t>mnssug.org</a:t>
            </a:r>
          </a:p>
        </p:txBody>
      </p:sp>
      <p:pic>
        <p:nvPicPr>
          <p:cNvPr id="103" name="image9.jp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415559" y="292606"/>
            <a:ext cx="4371279" cy="32784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image10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970469" y="3905564"/>
            <a:ext cx="4816369" cy="10677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asted-image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124698" y="5307822"/>
            <a:ext cx="4953001" cy="1600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167267" y="200721"/>
            <a:ext cx="11857466" cy="6456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numCol="2" spcCol="592873"/>
          <a:lstStyle/>
          <a:p>
            <a:pPr lvl="0">
              <a:defRPr sz="1800"/>
            </a:pPr>
            <a:r>
              <a:t>Photo Credits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Day 187: Tilt-Shift Miniature Fake</a:t>
            </a:r>
          </a:p>
          <a:p>
            <a:pPr lvl="0">
              <a:defRPr sz="1800"/>
            </a:pPr>
            <a:r>
              <a:t>Snugg LePup</a:t>
            </a:r>
          </a:p>
          <a:p>
            <a:pPr lvl="0">
              <a:defRPr sz="1800"/>
            </a:pPr>
            <a:r>
              <a:rPr>
                <a:hlinkClick r:id="rId2" invalidUrl="" action="" tgtFrame="" tooltip="" history="1" highlightClick="0" endSnd="0"/>
              </a:rPr>
              <a:t>https://www.flickr.com/photos/snugglepup/3741073220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Pi</a:t>
            </a:r>
          </a:p>
          <a:p>
            <a:pPr lvl="0">
              <a:defRPr sz="1800"/>
            </a:pPr>
            <a:r>
              <a:t>Benjamin Chan</a:t>
            </a:r>
          </a:p>
          <a:p>
            <a:pPr lvl="0">
              <a:defRPr sz="1800"/>
            </a:pPr>
            <a:r>
              <a:rPr>
                <a:hlinkClick r:id="rId3" invalidUrl="" action="" tgtFrame="" tooltip="" history="1" highlightClick="0" endSnd="0"/>
              </a:rPr>
              <a:t>https://www.flickr.com/photos/benchan/4771478057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IMG_8549</a:t>
            </a:r>
          </a:p>
          <a:p>
            <a:pPr lvl="0">
              <a:defRPr sz="1800"/>
            </a:pPr>
            <a:r>
              <a:t>Tantek Çelik</a:t>
            </a:r>
          </a:p>
          <a:p>
            <a:pPr lvl="0">
              <a:defRPr sz="1800"/>
            </a:pPr>
            <a:r>
              <a:rPr>
                <a:hlinkClick r:id="rId4" invalidUrl="" action="" tgtFrame="" tooltip="" history="1" highlightClick="0" endSnd="0"/>
              </a:rPr>
              <a:t>https://www.flickr.com/photos/tantek/272706097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yellow strings</a:t>
            </a:r>
          </a:p>
          <a:p>
            <a:pPr lvl="0">
              <a:defRPr sz="1800"/>
            </a:pPr>
            <a:r>
              <a:t>M Glasgow</a:t>
            </a:r>
          </a:p>
          <a:p>
            <a:pPr lvl="0">
              <a:defRPr sz="1800"/>
            </a:pPr>
            <a:r>
              <a:t>https://www.flickr.com/photos/glasgows/117229470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The Worlds Greatest Detective</a:t>
            </a:r>
          </a:p>
          <a:p>
            <a:pPr lvl="0">
              <a:defRPr sz="1800"/>
            </a:pPr>
            <a:r>
              <a:t>Kit</a:t>
            </a:r>
          </a:p>
          <a:p>
            <a:pPr lvl="0">
              <a:defRPr sz="1800"/>
            </a:pPr>
            <a:r>
              <a:rPr>
                <a:hlinkClick r:id="rId5" invalidUrl="" action="" tgtFrame="" tooltip="" history="1" highlightClick="0" endSnd="0"/>
              </a:rPr>
              <a:t>https://www.flickr.com/photos/practicalowl/1185217331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No more rabbits?</a:t>
            </a:r>
          </a:p>
          <a:p>
            <a:pPr lvl="0">
              <a:defRPr sz="1800"/>
            </a:pPr>
            <a:r>
              <a:t>Kristina Alexanderson</a:t>
            </a:r>
          </a:p>
          <a:p>
            <a:pPr lvl="0">
              <a:defRPr sz="1800"/>
            </a:pPr>
            <a:r>
              <a:rPr>
                <a:hlinkClick r:id="rId6" invalidUrl="" action="" tgtFrame="" tooltip="" history="1" highlightClick="0" endSnd="0"/>
              </a:rPr>
              <a:t>https://www.flickr.com/photos/kalexanderson/6163134201</a:t>
            </a:r>
          </a:p>
          <a:p>
            <a:pPr lvl="0">
              <a:defRPr sz="1800"/>
            </a:pPr>
          </a:p>
          <a:p>
            <a:pPr lvl="0">
              <a:defRPr sz="1800"/>
            </a:pPr>
          </a:p>
          <a:p>
            <a:pPr lvl="0">
              <a:defRPr sz="1800"/>
            </a:pPr>
            <a:r>
              <a:t>Needle In A Haystack</a:t>
            </a:r>
          </a:p>
          <a:p>
            <a:pPr lvl="0">
              <a:defRPr sz="1800"/>
            </a:pPr>
            <a:r>
              <a:t>t_buchtele</a:t>
            </a:r>
          </a:p>
          <a:p>
            <a:pPr lvl="0">
              <a:defRPr sz="1800"/>
            </a:pPr>
            <a:r>
              <a:rPr>
                <a:hlinkClick r:id="rId7" invalidUrl="" action="" tgtFrame="" tooltip="" history="1" highlightClick="0" endSnd="0"/>
              </a:rPr>
              <a:t>https://www.flickr.com/photos/t_buchtele/3422507814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DSP 87: Wagon Ride 2007-08-12</a:t>
            </a:r>
          </a:p>
          <a:p>
            <a:pPr lvl="0">
              <a:defRPr sz="1800"/>
            </a:pPr>
            <a:r>
              <a:t>Vern Hart</a:t>
            </a:r>
          </a:p>
          <a:p>
            <a:pPr lvl="0">
              <a:defRPr sz="1800"/>
            </a:pPr>
            <a:r>
              <a:rPr>
                <a:hlinkClick r:id="rId8" invalidUrl="" action="" tgtFrame="" tooltip="" history="1" highlightClick="0" endSnd="0"/>
              </a:rPr>
              <a:t>https://</a:t>
            </a:r>
            <a:r>
              <a:rPr>
                <a:hlinkClick r:id="rId8" invalidUrl="" action="" tgtFrame="" tooltip="" history="1" highlightClick="0" endSnd="0"/>
              </a:rPr>
              <a:t>www.flickr.com/photos/vernhart/1143920492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Very excited for cake</a:t>
            </a:r>
          </a:p>
          <a:p>
            <a:pPr lvl="0">
              <a:defRPr sz="1800"/>
            </a:pPr>
            <a:r>
              <a:t>Sean Donohue</a:t>
            </a:r>
          </a:p>
          <a:p>
            <a:pPr lvl="0">
              <a:defRPr sz="1800"/>
            </a:pPr>
            <a:r>
              <a:rPr>
                <a:hlinkClick r:id="rId9" invalidUrl="" action="" tgtFrame="" tooltip="" history="1" highlightClick="0" endSnd="0"/>
              </a:rPr>
              <a:t>https://</a:t>
            </a:r>
            <a:r>
              <a:rPr>
                <a:hlinkClick r:id="rId9" invalidUrl="" action="" tgtFrame="" tooltip="" history="1" highlightClick="0" endSnd="0"/>
              </a:rPr>
              <a:t>www.flickr.com/photos/hermida/608166432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Everybody's Diving at the Beach</a:t>
            </a:r>
          </a:p>
          <a:p>
            <a:pPr lvl="0">
              <a:defRPr sz="1800"/>
            </a:pPr>
            <a:r>
              <a:t>Diana Robinson</a:t>
            </a:r>
          </a:p>
          <a:p>
            <a:pPr lvl="0">
              <a:defRPr sz="18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0" invalidUrl="" action="" tgtFrame="" tooltip="" history="1" highlightClick="0" endSnd="0"/>
              </a:rPr>
              <a:t>https://www.flickr.com/photos/dianasch/15963239265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167267" y="200721"/>
            <a:ext cx="11857466" cy="64565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numCol="2" spcCol="592873"/>
          <a:lstStyle/>
          <a:p>
            <a:pPr lvl="0">
              <a:defRPr sz="1800"/>
            </a:pPr>
            <a:r>
              <a:t>Photo Credits (continued)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Hollywood Studios - Frozen Gertie</a:t>
            </a:r>
          </a:p>
          <a:p>
            <a:pPr lvl="0">
              <a:defRPr sz="1800"/>
            </a:pPr>
            <a:r>
              <a:t>Jeff Krause</a:t>
            </a:r>
          </a:p>
          <a:p>
            <a:pPr lvl="0">
              <a:defRPr sz="18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https://www.flickr.com/photos/jeffkrause/14730139972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Reflections on the new Machine Age — technology, inequality and the economy</a:t>
            </a:r>
          </a:p>
          <a:p>
            <a:pPr lvl="0">
              <a:defRPr sz="1800"/>
            </a:pPr>
            <a:r>
              <a:t>Steve Jurvetson</a:t>
            </a:r>
          </a:p>
          <a:p>
            <a:pPr lvl="0">
              <a:defRPr sz="18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https://www.flickr.com/photos/jurvetson/16620787618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apply liberally for best results</a:t>
            </a:r>
          </a:p>
          <a:p>
            <a:pPr lvl="0">
              <a:defRPr sz="1800"/>
            </a:pPr>
            <a:r>
              <a:t>Ryan M. Follow</a:t>
            </a:r>
          </a:p>
          <a:p>
            <a:pPr lvl="0">
              <a:defRPr sz="18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 invalidUrl="" action="" tgtFrame="" tooltip="" history="1" highlightClick="0" endSnd="0"/>
              </a:rPr>
              <a:t>https://www.flickr.com/photos/vancityscapes/2499792217</a:t>
            </a:r>
          </a:p>
          <a:p>
            <a:pPr lvl="0">
              <a:defRPr sz="1800"/>
            </a:pPr>
          </a:p>
          <a:p>
            <a:pPr lvl="0">
              <a:defRPr sz="1800"/>
            </a:pPr>
            <a:r>
              <a:t>pills</a:t>
            </a:r>
          </a:p>
          <a:p>
            <a:pPr lvl="0">
              <a:defRPr sz="1800"/>
            </a:pPr>
            <a:r>
              <a:t>Dominique Godbout</a:t>
            </a:r>
          </a:p>
          <a:p>
            <a:pPr lvl="0">
              <a:defRPr sz="1800"/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https://www.flickr.com/photos/dominiquegodbout/5180502739</a:t>
            </a:r>
          </a:p>
          <a:p>
            <a:pPr lvl="0">
              <a:defRPr sz="1800"/>
            </a:pP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170984" y="251121"/>
            <a:ext cx="11850031" cy="4345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>
              <a:defRPr sz="1800"/>
            </a:pPr>
            <a:r>
              <a:rPr sz="2000"/>
              <a:t>Additional References:</a:t>
            </a:r>
            <a:endParaRPr sz="2000"/>
          </a:p>
          <a:p>
            <a:pPr lvl="0">
              <a:defRPr sz="1800"/>
            </a:pPr>
            <a:endParaRPr sz="2000"/>
          </a:p>
          <a:p>
            <a:pPr lvl="0">
              <a:defRPr sz="1800"/>
            </a:pPr>
            <a:r>
              <a:rPr sz="2000"/>
              <a:t>SQL Saturday Link:</a:t>
            </a:r>
            <a:endParaRPr sz="2000"/>
          </a:p>
          <a:p>
            <a:pPr lvl="0">
              <a:defRPr sz="1800"/>
            </a:pPr>
            <a:r>
              <a:rPr sz="20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http://www.sqlsaturday.com/387/Sessions/Details.aspx?sid=21735</a:t>
            </a:r>
            <a:endParaRPr sz="2000"/>
          </a:p>
          <a:p>
            <a:pPr lvl="0">
              <a:defRPr sz="1800"/>
            </a:pPr>
            <a:endParaRPr sz="2000"/>
          </a:p>
          <a:p>
            <a:pPr lvl="0">
              <a:defRPr sz="1800"/>
            </a:pPr>
            <a:r>
              <a:rPr sz="2000"/>
              <a:t>Misleading Engraved Pi Digits</a:t>
            </a:r>
            <a:endParaRPr sz="2000"/>
          </a:p>
          <a:p>
            <a:pPr lvl="0">
              <a:defRPr sz="1800"/>
            </a:pPr>
            <a:r>
              <a:rPr sz="20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http://www.o4sr.org/publications/pf_v4n3/PiUnderground.htm</a:t>
            </a:r>
            <a:endParaRPr sz="2000"/>
          </a:p>
          <a:p>
            <a:pPr lvl="0">
              <a:defRPr sz="1800"/>
            </a:pPr>
            <a:endParaRPr sz="2000"/>
          </a:p>
          <a:p>
            <a:pPr lvl="0">
              <a:defRPr sz="1800"/>
            </a:pPr>
            <a:r>
              <a:rPr sz="2000"/>
              <a:t>Wisconsin PASS Chapters:</a:t>
            </a:r>
            <a:endParaRPr sz="2000"/>
          </a:p>
          <a:p>
            <a:pPr lvl="0">
              <a:defRPr sz="1800"/>
            </a:pPr>
            <a:endParaRPr sz="2000"/>
          </a:p>
          <a:p>
            <a:pPr lvl="0" defTabSz="457200">
              <a:defRPr sz="1800"/>
            </a:pPr>
            <a:r>
              <a:rPr>
                <a:solidFill>
                  <a:srgbClr val="98C427"/>
                </a:solidFill>
                <a:hlinkClick r:id="rId4" invalidUrl="" action="" tgtFrame="" tooltip="" history="1" highlightClick="0" endSnd="0"/>
              </a:rPr>
              <a:t>FoxPASS</a:t>
            </a:r>
            <a:r>
              <a:rPr>
                <a:solidFill>
                  <a:srgbClr val="565656"/>
                </a:solidFill>
              </a:rPr>
              <a:t> - Appleton, WI</a:t>
            </a:r>
            <a:endParaRPr>
              <a:solidFill>
                <a:srgbClr val="565656"/>
              </a:solidFill>
            </a:endParaRPr>
          </a:p>
          <a:p>
            <a:pPr lvl="0" defTabSz="457200">
              <a:defRPr sz="1800"/>
            </a:pPr>
            <a:r>
              <a:rPr>
                <a:solidFill>
                  <a:srgbClr val="98C427"/>
                </a:solidFill>
                <a:hlinkClick r:id="rId5" invalidUrl="" action="" tgtFrame="" tooltip="" history="1" highlightClick="0" endSnd="0"/>
              </a:rPr>
              <a:t>MADPASS</a:t>
            </a:r>
            <a:r>
              <a:rPr>
                <a:solidFill>
                  <a:srgbClr val="565656"/>
                </a:solidFill>
              </a:rPr>
              <a:t> - Madison, WI </a:t>
            </a:r>
            <a:endParaRPr>
              <a:solidFill>
                <a:srgbClr val="565656"/>
              </a:solidFill>
            </a:endParaRPr>
          </a:p>
          <a:p>
            <a:pPr lvl="0" defTabSz="457200">
              <a:defRPr sz="1800"/>
            </a:pPr>
            <a:r>
              <a:rPr>
                <a:solidFill>
                  <a:srgbClr val="98C427"/>
                </a:solidFill>
                <a:hlinkClick r:id="rId6" invalidUrl="" action="" tgtFrame="" tooltip="" history="1" highlightClick="0" endSnd="0"/>
              </a:rPr>
              <a:t>Microsoft BI Professionals</a:t>
            </a:r>
            <a:r>
              <a:rPr>
                <a:solidFill>
                  <a:srgbClr val="565656"/>
                </a:solidFill>
              </a:rPr>
              <a:t> - Wisconsin: Greendale, WI</a:t>
            </a:r>
            <a:endParaRPr>
              <a:solidFill>
                <a:srgbClr val="565656"/>
              </a:solidFill>
            </a:endParaRPr>
          </a:p>
          <a:p>
            <a:pPr lvl="0" defTabSz="457200">
              <a:defRPr sz="1800"/>
            </a:pPr>
            <a:r>
              <a:rPr>
                <a:solidFill>
                  <a:srgbClr val="98C427"/>
                </a:solidFill>
                <a:hlinkClick r:id="rId7" invalidUrl="" action="" tgtFrame="" tooltip="" history="1" highlightClick="0" endSnd="0"/>
              </a:rPr>
              <a:t>Western Wisconsin PASS</a:t>
            </a:r>
            <a:r>
              <a:rPr>
                <a:solidFill>
                  <a:srgbClr val="565656"/>
                </a:solidFill>
              </a:rPr>
              <a:t> - Altoona, WI</a:t>
            </a:r>
            <a:endParaRPr>
              <a:solidFill>
                <a:srgbClr val="565656"/>
              </a:solidFill>
            </a:endParaRPr>
          </a:p>
          <a:p>
            <a:pPr lvl="0" defTabSz="457200">
              <a:defRPr sz="1800"/>
            </a:pPr>
            <a:r>
              <a:rPr>
                <a:solidFill>
                  <a:srgbClr val="98C427"/>
                </a:solidFill>
                <a:hlinkClick r:id="rId8" invalidUrl="" action="" tgtFrame="" tooltip="" history="1" highlightClick="0" endSnd="0"/>
              </a:rPr>
              <a:t>WI SSUG</a:t>
            </a:r>
            <a:r>
              <a:rPr>
                <a:solidFill>
                  <a:srgbClr val="565656"/>
                </a:solidFill>
              </a:rPr>
              <a:t> - Waukesha, WI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-1" y="6222915"/>
            <a:ext cx="6575978" cy="447041"/>
          </a:xfrm>
          <a:prstGeom prst="rect">
            <a:avLst/>
          </a:prstGeom>
          <a:solidFill>
            <a:srgbClr val="FFFFFF">
              <a:alpha val="89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defRPr sz="1800"/>
            </a:pPr>
            <a:r>
              <a:rPr sz="1200"/>
              <a:t>These digits are misleading.</a:t>
            </a:r>
            <a:endParaRPr sz="1200"/>
          </a:p>
          <a:p>
            <a:pPr lvl="0">
              <a:defRPr sz="1800"/>
            </a:pPr>
            <a:r>
              <a:rPr sz="1200"/>
              <a:t>http://en.wikipedia.org/wiki/Washington_Park_MAX_Station</a:t>
            </a:r>
          </a:p>
        </p:txBody>
      </p:sp>
      <p:sp>
        <p:nvSpPr>
          <p:cNvPr id="53" name="Shape 53"/>
          <p:cNvSpPr/>
          <p:nvPr/>
        </p:nvSpPr>
        <p:spPr>
          <a:xfrm>
            <a:off x="8953530" y="2255430"/>
            <a:ext cx="3238471" cy="1386841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400"/>
            </a:lvl1pPr>
          </a:lstStyle>
          <a:p>
            <a:pPr lvl="0">
              <a:defRPr sz="1800"/>
            </a:pPr>
            <a:r>
              <a:rPr sz="4400"/>
              <a:t>Infrequently Changed</a:t>
            </a:r>
          </a:p>
        </p:txBody>
      </p:sp>
      <p:sp>
        <p:nvSpPr>
          <p:cNvPr id="54" name="Shape 54"/>
          <p:cNvSpPr/>
          <p:nvPr/>
        </p:nvSpPr>
        <p:spPr>
          <a:xfrm>
            <a:off x="8953530" y="3928114"/>
            <a:ext cx="3238471" cy="1386841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400"/>
            </a:lvl1pPr>
          </a:lstStyle>
          <a:p>
            <a:pPr lvl="0">
              <a:defRPr sz="1800"/>
            </a:pPr>
            <a:r>
              <a:rPr sz="4400"/>
              <a:t>Frequently Referenced</a:t>
            </a:r>
          </a:p>
        </p:txBody>
      </p:sp>
      <p:sp>
        <p:nvSpPr>
          <p:cNvPr id="55" name="Shape 55"/>
          <p:cNvSpPr/>
          <p:nvPr/>
        </p:nvSpPr>
        <p:spPr>
          <a:xfrm>
            <a:off x="0" y="92318"/>
            <a:ext cx="12192000" cy="1170941"/>
          </a:xfrm>
          <a:prstGeom prst="rect">
            <a:avLst/>
          </a:prstGeom>
          <a:solidFill>
            <a:srgbClr val="FFFFFF">
              <a:alpha val="8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7400"/>
            </a:lvl1pPr>
          </a:lstStyle>
          <a:p>
            <a:pPr lvl="0">
              <a:defRPr sz="1800"/>
            </a:pPr>
            <a:r>
              <a:rPr sz="7400"/>
              <a:t>Pseudo-Constant Candidates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448054" y="171510"/>
            <a:ext cx="11085936" cy="1399541"/>
          </a:xfrm>
          <a:prstGeom prst="rect">
            <a:avLst/>
          </a:prstGeom>
          <a:solidFill>
            <a:srgbClr val="FFFFFF">
              <a:alpha val="67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800"/>
            </a:lvl1pPr>
          </a:lstStyle>
          <a:p>
            <a:pPr lvl="0">
              <a:defRPr sz="1800"/>
            </a:pPr>
            <a:r>
              <a:rPr sz="8800"/>
              <a:t>They’re everywhere…</a:t>
            </a:r>
          </a:p>
        </p:txBody>
      </p:sp>
      <p:sp>
        <p:nvSpPr>
          <p:cNvPr id="58" name="Shape 58"/>
          <p:cNvSpPr/>
          <p:nvPr/>
        </p:nvSpPr>
        <p:spPr>
          <a:xfrm>
            <a:off x="7825670" y="1571117"/>
            <a:ext cx="3709576" cy="1691641"/>
          </a:xfrm>
          <a:prstGeom prst="rect">
            <a:avLst/>
          </a:prstGeom>
          <a:solidFill>
            <a:srgbClr val="FFFFFF">
              <a:alpha val="67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571500" indent="-571500">
              <a:buSzPct val="100000"/>
              <a:buFont typeface="Arial"/>
              <a:buChar char="•"/>
              <a:defRPr sz="1800"/>
            </a:pPr>
            <a:r>
              <a:rPr sz="3600"/>
              <a:t>Sizes</a:t>
            </a:r>
            <a:endParaRPr sz="3600"/>
          </a:p>
          <a:p>
            <a:pPr lvl="0" marL="571500" indent="-571500">
              <a:buSzPct val="100000"/>
              <a:buFont typeface="Arial"/>
              <a:buChar char="•"/>
              <a:defRPr sz="1800"/>
            </a:pPr>
            <a:r>
              <a:rPr sz="3600"/>
              <a:t>Order Statuses</a:t>
            </a:r>
            <a:endParaRPr sz="3600"/>
          </a:p>
          <a:p>
            <a:pPr lvl="0" marL="571500" indent="-571500">
              <a:buSzPct val="100000"/>
              <a:buFont typeface="Arial"/>
              <a:buChar char="•"/>
              <a:defRPr sz="1800"/>
            </a:pPr>
            <a:r>
              <a:rPr sz="3600"/>
              <a:t>DEFCON Levels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63" name="Shape 63"/>
          <p:cNvSpPr/>
          <p:nvPr/>
        </p:nvSpPr>
        <p:spPr>
          <a:xfrm>
            <a:off x="260521" y="263573"/>
            <a:ext cx="9344011" cy="1132841"/>
          </a:xfrm>
          <a:prstGeom prst="rect">
            <a:avLst/>
          </a:prstGeom>
          <a:solidFill>
            <a:srgbClr val="FFCF26">
              <a:alpha val="6499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7000"/>
            </a:lvl1pPr>
          </a:lstStyle>
          <a:p>
            <a:pPr lvl="0">
              <a:defRPr sz="1800"/>
            </a:pPr>
            <a:r>
              <a:rPr sz="7000"/>
              <a:t>Whole mess o’ strings…</a:t>
            </a:r>
          </a:p>
        </p:txBody>
      </p:sp>
      <p:sp>
        <p:nvSpPr>
          <p:cNvPr id="64" name="Shape 64"/>
          <p:cNvSpPr/>
          <p:nvPr/>
        </p:nvSpPr>
        <p:spPr>
          <a:xfrm>
            <a:off x="270048" y="4079229"/>
            <a:ext cx="5839977" cy="2479041"/>
          </a:xfrm>
          <a:prstGeom prst="rect">
            <a:avLst/>
          </a:prstGeom>
          <a:solidFill>
            <a:srgbClr val="FFCF26">
              <a:alpha val="64999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So much data.</a:t>
            </a:r>
            <a:endParaRPr sz="4000"/>
          </a:p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Performance problems.</a:t>
            </a:r>
            <a:endParaRPr sz="4000"/>
          </a:p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Consistency Issues.</a:t>
            </a:r>
            <a:endParaRPr sz="4000"/>
          </a:p>
          <a:p>
            <a:pPr lvl="0" marL="120315" indent="-120315">
              <a:buSzPct val="100000"/>
              <a:buChar char="•"/>
              <a:defRPr sz="1800"/>
            </a:pPr>
            <a:r>
              <a:rPr sz="4000"/>
              <a:t>Inflexible names.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214007" y="317769"/>
            <a:ext cx="6867730" cy="967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Use Lookup Tables</a:t>
            </a:r>
          </a:p>
        </p:txBody>
      </p:sp>
      <p:sp>
        <p:nvSpPr>
          <p:cNvPr id="67" name="Shape 67"/>
          <p:cNvSpPr/>
          <p:nvPr/>
        </p:nvSpPr>
        <p:spPr>
          <a:xfrm>
            <a:off x="328981" y="1655461"/>
            <a:ext cx="4439056" cy="426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857250" indent="-85725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Less Space</a:t>
            </a:r>
            <a:endParaRPr sz="4000">
              <a:solidFill>
                <a:srgbClr val="FFFFFF"/>
              </a:solidFill>
            </a:endParaRPr>
          </a:p>
          <a:p>
            <a:pPr lvl="0" marL="857250" indent="-85725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Better Performance</a:t>
            </a:r>
            <a:endParaRPr sz="4000">
              <a:solidFill>
                <a:srgbClr val="FFFFFF"/>
              </a:solidFill>
            </a:endParaRPr>
          </a:p>
          <a:p>
            <a:pPr lvl="0" marL="857250" indent="-85725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Cleaner Data</a:t>
            </a:r>
            <a:endParaRPr sz="4000">
              <a:solidFill>
                <a:srgbClr val="FFFFFF"/>
              </a:solidFill>
            </a:endParaRPr>
          </a:p>
          <a:p>
            <a:pPr lvl="0" marL="857250" indent="-85725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Numeric ID / Textual ID / Description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1932322" y="4303455"/>
            <a:ext cx="2594282" cy="247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635000" indent="-635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Codes</a:t>
            </a:r>
            <a:endParaRPr sz="4000">
              <a:solidFill>
                <a:srgbClr val="FFFFFF"/>
              </a:solidFill>
            </a:endParaRPr>
          </a:p>
          <a:p>
            <a:pPr lvl="0" marL="635000" indent="-635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Enums</a:t>
            </a:r>
            <a:endParaRPr sz="4000">
              <a:solidFill>
                <a:srgbClr val="FFFFFF"/>
              </a:solidFill>
            </a:endParaRPr>
          </a:p>
          <a:p>
            <a:pPr lvl="0" marL="635000" indent="-635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Constants</a:t>
            </a:r>
            <a:endParaRPr sz="4000">
              <a:solidFill>
                <a:srgbClr val="FFFFFF"/>
              </a:solidFill>
            </a:endParaRPr>
          </a:p>
          <a:p>
            <a:pPr lvl="0" marL="635000" indent="-635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4000">
                <a:solidFill>
                  <a:srgbClr val="FFFFFF"/>
                </a:solidFill>
              </a:rPr>
              <a:t>IDs</a:t>
            </a:r>
          </a:p>
        </p:txBody>
      </p:sp>
      <p:sp>
        <p:nvSpPr>
          <p:cNvPr id="70" name="Shape 70"/>
          <p:cNvSpPr/>
          <p:nvPr/>
        </p:nvSpPr>
        <p:spPr>
          <a:xfrm>
            <a:off x="1373381" y="2264103"/>
            <a:ext cx="3084053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0">
              <a:defRPr sz="1800"/>
            </a:pPr>
            <a:r>
              <a:rPr sz="6000">
                <a:solidFill>
                  <a:srgbClr val="FFFFFF"/>
                </a:solidFill>
              </a:rPr>
              <a:t>Magic</a:t>
            </a:r>
            <a:endParaRPr sz="6000">
              <a:solidFill>
                <a:srgbClr val="FFFFFF"/>
              </a:solidFill>
            </a:endParaRPr>
          </a:p>
          <a:p>
            <a:pPr lvl="0">
              <a:defRPr sz="1800"/>
            </a:pPr>
            <a:r>
              <a:rPr sz="6000">
                <a:solidFill>
                  <a:srgbClr val="FFFFFF"/>
                </a:solidFill>
              </a:rPr>
              <a:t>Numbers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-1" y="-16791"/>
            <a:ext cx="6622188" cy="942341"/>
          </a:xfrm>
          <a:prstGeom prst="rect">
            <a:avLst/>
          </a:prstGeom>
          <a:solidFill>
            <a:srgbClr val="000000">
              <a:alpha val="35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58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Traditional Option:</a:t>
            </a:r>
          </a:p>
        </p:txBody>
      </p:sp>
      <p:sp>
        <p:nvSpPr>
          <p:cNvPr id="73" name="Shape 73"/>
          <p:cNvSpPr/>
          <p:nvPr/>
        </p:nvSpPr>
        <p:spPr>
          <a:xfrm>
            <a:off x="-1" y="926679"/>
            <a:ext cx="6622189" cy="967741"/>
          </a:xfrm>
          <a:prstGeom prst="rect">
            <a:avLst/>
          </a:prstGeom>
          <a:solidFill>
            <a:srgbClr val="000000">
              <a:alpha val="35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Hard Coding</a:t>
            </a:r>
          </a:p>
        </p:txBody>
      </p:sp>
      <p:sp>
        <p:nvSpPr>
          <p:cNvPr id="74" name="Shape 74"/>
          <p:cNvSpPr/>
          <p:nvPr/>
        </p:nvSpPr>
        <p:spPr>
          <a:xfrm>
            <a:off x="5830111" y="4665131"/>
            <a:ext cx="5907932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600"/>
            </a:lvl1pPr>
          </a:lstStyle>
          <a:p>
            <a:pPr lvl="0">
              <a:defRPr sz="1800"/>
            </a:pPr>
            <a:r>
              <a:rPr sz="4600"/>
              <a:t>Did you find them all?</a:t>
            </a:r>
          </a:p>
        </p:txBody>
      </p:sp>
      <p:sp>
        <p:nvSpPr>
          <p:cNvPr id="75" name="Shape 75"/>
          <p:cNvSpPr/>
          <p:nvPr/>
        </p:nvSpPr>
        <p:spPr>
          <a:xfrm>
            <a:off x="-1" y="1895567"/>
            <a:ext cx="6622188" cy="1691641"/>
          </a:xfrm>
          <a:prstGeom prst="rect">
            <a:avLst/>
          </a:prstGeom>
          <a:solidFill>
            <a:srgbClr val="000000">
              <a:alpha val="35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1028700" indent="-5715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Fast</a:t>
            </a:r>
            <a:endParaRPr sz="3600">
              <a:solidFill>
                <a:srgbClr val="FFFFFF"/>
              </a:solidFill>
            </a:endParaRPr>
          </a:p>
          <a:p>
            <a:pPr lvl="1" marL="1028700" indent="-5715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Easy</a:t>
            </a:r>
            <a:endParaRPr sz="3600">
              <a:solidFill>
                <a:srgbClr val="FFFFFF"/>
              </a:solidFill>
            </a:endParaRPr>
          </a:p>
          <a:p>
            <a:pPr lvl="1" marL="1028700" indent="-5715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Maintenance Nightmare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-1" y="-1"/>
            <a:ext cx="4667803" cy="904241"/>
          </a:xfrm>
          <a:prstGeom prst="rect">
            <a:avLst/>
          </a:prstGeom>
          <a:solidFill>
            <a:srgbClr val="548235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55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500">
                <a:solidFill>
                  <a:srgbClr val="FFFFFF"/>
                </a:solidFill>
              </a:rPr>
              <a:t>Better Option:</a:t>
            </a:r>
          </a:p>
        </p:txBody>
      </p:sp>
      <p:sp>
        <p:nvSpPr>
          <p:cNvPr id="78" name="Shape 78"/>
          <p:cNvSpPr/>
          <p:nvPr/>
        </p:nvSpPr>
        <p:spPr>
          <a:xfrm>
            <a:off x="4667800" y="2500"/>
            <a:ext cx="7524199" cy="904241"/>
          </a:xfrm>
          <a:prstGeom prst="rect">
            <a:avLst/>
          </a:prstGeom>
          <a:solidFill>
            <a:srgbClr val="548235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55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500">
                <a:solidFill>
                  <a:srgbClr val="FFFFFF"/>
                </a:solidFill>
              </a:rPr>
              <a:t>JOINs to Lookup Tables</a:t>
            </a:r>
          </a:p>
        </p:txBody>
      </p:sp>
      <p:sp>
        <p:nvSpPr>
          <p:cNvPr id="79" name="Shape 79"/>
          <p:cNvSpPr/>
          <p:nvPr/>
        </p:nvSpPr>
        <p:spPr>
          <a:xfrm>
            <a:off x="5152613" y="904992"/>
            <a:ext cx="4118398" cy="2225041"/>
          </a:xfrm>
          <a:prstGeom prst="rect">
            <a:avLst/>
          </a:prstGeom>
          <a:solidFill>
            <a:srgbClr val="548235">
              <a:alpha val="6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1143000" indent="-1143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Text Codes</a:t>
            </a:r>
            <a:endParaRPr sz="3600">
              <a:solidFill>
                <a:srgbClr val="FFFFFF"/>
              </a:solidFill>
            </a:endParaRPr>
          </a:p>
          <a:p>
            <a:pPr lvl="0" marL="1143000" indent="-1143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Slightly Slower</a:t>
            </a:r>
            <a:endParaRPr sz="3600">
              <a:solidFill>
                <a:srgbClr val="FFFFFF"/>
              </a:solidFill>
            </a:endParaRPr>
          </a:p>
          <a:p>
            <a:pPr lvl="0" marL="1143000" indent="-1143000">
              <a:buClr>
                <a:srgbClr val="FFFFFF"/>
              </a:buClr>
              <a:buSzPct val="100000"/>
              <a:buFont typeface="Arial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More Complex Query Plans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219075" y="142874"/>
            <a:ext cx="5036243" cy="2301241"/>
          </a:xfrm>
          <a:prstGeom prst="rect">
            <a:avLst/>
          </a:prstGeom>
          <a:solidFill>
            <a:srgbClr val="FFFFFF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sz="5000"/>
              <a:t>Best Option:</a:t>
            </a:r>
            <a:endParaRPr sz="5000"/>
          </a:p>
          <a:p>
            <a:pPr lvl="0">
              <a:defRPr sz="1800"/>
            </a:pPr>
            <a:r>
              <a:rPr sz="5000"/>
              <a:t>Pseudo-Constant</a:t>
            </a:r>
            <a:endParaRPr sz="5000"/>
          </a:p>
          <a:p>
            <a:pPr lvl="0">
              <a:defRPr sz="1800"/>
            </a:pPr>
            <a:r>
              <a:rPr sz="5000"/>
              <a:t>Functions</a:t>
            </a:r>
          </a:p>
        </p:txBody>
      </p:sp>
      <p:sp>
        <p:nvSpPr>
          <p:cNvPr id="82" name="Shape 82"/>
          <p:cNvSpPr/>
          <p:nvPr/>
        </p:nvSpPr>
        <p:spPr>
          <a:xfrm>
            <a:off x="219074" y="4048124"/>
            <a:ext cx="3892926" cy="2479041"/>
          </a:xfrm>
          <a:prstGeom prst="rect">
            <a:avLst/>
          </a:prstGeom>
          <a:solidFill>
            <a:srgbClr val="FFFFFF">
              <a:alpha val="70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marL="1524000" indent="-1524000">
              <a:buSzPct val="100000"/>
              <a:buFont typeface="Arial"/>
              <a:buChar char="•"/>
              <a:defRPr sz="1800"/>
            </a:pPr>
            <a:r>
              <a:rPr sz="4000"/>
              <a:t>Fast</a:t>
            </a:r>
            <a:endParaRPr sz="4000"/>
          </a:p>
          <a:p>
            <a:pPr lvl="0" marL="1524000" indent="-1524000">
              <a:buSzPct val="100000"/>
              <a:buFont typeface="Arial"/>
              <a:buChar char="•"/>
              <a:defRPr sz="1800"/>
            </a:pPr>
            <a:r>
              <a:rPr sz="4000"/>
              <a:t>Compiler Enforcement</a:t>
            </a:r>
            <a:endParaRPr sz="4000"/>
          </a:p>
          <a:p>
            <a:pPr lvl="0" marL="1524000" indent="-1524000">
              <a:buSzPct val="100000"/>
              <a:buFont typeface="Arial"/>
              <a:buChar char="•"/>
              <a:defRPr sz="1800"/>
            </a:pPr>
            <a:r>
              <a:rPr sz="4000"/>
              <a:t>IntelliSense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5B9BD5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